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9" r:id="rId3"/>
    <p:sldId id="258" r:id="rId4"/>
    <p:sldId id="257" r:id="rId5"/>
    <p:sldId id="270" r:id="rId6"/>
    <p:sldId id="260" r:id="rId7"/>
    <p:sldId id="261" r:id="rId8"/>
    <p:sldId id="262" r:id="rId9"/>
    <p:sldId id="263" r:id="rId10"/>
    <p:sldId id="265" r:id="rId11"/>
    <p:sldId id="264" r:id="rId12"/>
    <p:sldId id="266" r:id="rId13"/>
    <p:sldId id="267" r:id="rId14"/>
    <p:sldId id="268" r:id="rId15"/>
    <p:sldId id="269" r:id="rId16"/>
    <p:sldId id="271" r:id="rId17"/>
    <p:sldId id="273" r:id="rId18"/>
    <p:sldId id="275" r:id="rId19"/>
    <p:sldId id="276" r:id="rId20"/>
    <p:sldId id="278" r:id="rId21"/>
    <p:sldId id="280" r:id="rId22"/>
    <p:sldId id="281" r:id="rId23"/>
    <p:sldId id="272" r:id="rId24"/>
    <p:sldId id="283" r:id="rId25"/>
    <p:sldId id="282" r:id="rId26"/>
    <p:sldId id="284" r:id="rId27"/>
    <p:sldId id="285" r:id="rId28"/>
    <p:sldId id="286" r:id="rId29"/>
    <p:sldId id="288" r:id="rId30"/>
    <p:sldId id="289" r:id="rId31"/>
    <p:sldId id="287" r:id="rId32"/>
    <p:sldId id="290" r:id="rId33"/>
    <p:sldId id="279" r:id="rId34"/>
    <p:sldId id="291" r:id="rId35"/>
    <p:sldId id="292" r:id="rId36"/>
    <p:sldId id="293" r:id="rId37"/>
    <p:sldId id="294" r:id="rId38"/>
    <p:sldId id="295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31" autoAdjust="0"/>
    <p:restoredTop sz="72686" autoAdjust="0"/>
  </p:normalViewPr>
  <p:slideViewPr>
    <p:cSldViewPr>
      <p:cViewPr varScale="1">
        <p:scale>
          <a:sx n="84" d="100"/>
          <a:sy n="84" d="100"/>
        </p:scale>
        <p:origin x="261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4BF887-15C7-48E3-B8C4-F62D22E81938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2CE3F-31F5-49D7-BF37-45568C005A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3758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1916AF-160E-4E97-8BCD-AF911F8AD537}" type="datetimeFigureOut">
              <a:rPr lang="en-US" smtClean="0"/>
              <a:t>3/29/2019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FAA897-01D4-4DE9-8FA3-DFA926F09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044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This course strives to teach you state-of-the-art machine learning techniques that are routinely used to make computers mimic some capabilities of the human brain such as image/sound perception, anomaly detection, clustering, pattern recognition and inference.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FAA897-01D4-4DE9-8FA3-DFA926F0941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99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981200"/>
            <a:ext cx="8229600" cy="1470025"/>
          </a:xfrm>
        </p:spPr>
        <p:txBody>
          <a:bodyPr>
            <a:normAutofit/>
          </a:bodyPr>
          <a:lstStyle/>
          <a:p>
            <a:r>
              <a:rPr lang="en-NZ" dirty="0" smtClean="0"/>
              <a:t>Introduction to                                 Natural Language Processing (NLP)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80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495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 use NLP technology everyday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800600" cy="4525963"/>
          </a:xfrm>
        </p:spPr>
        <p:txBody>
          <a:bodyPr/>
          <a:lstStyle/>
          <a:p>
            <a:r>
              <a:rPr lang="en-US" dirty="0" smtClean="0"/>
              <a:t>Translation Engines</a:t>
            </a:r>
          </a:p>
          <a:p>
            <a:r>
              <a:rPr lang="en-US" dirty="0" smtClean="0"/>
              <a:t>Recommendation systems</a:t>
            </a:r>
          </a:p>
          <a:p>
            <a:r>
              <a:rPr lang="en-US" dirty="0" smtClean="0"/>
              <a:t>Document annotation</a:t>
            </a:r>
          </a:p>
          <a:p>
            <a:r>
              <a:rPr lang="en-US" dirty="0" smtClean="0"/>
              <a:t>Spellcheck, autocomplete and search results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641" y="152400"/>
            <a:ext cx="3843991" cy="3124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433" y="3402964"/>
            <a:ext cx="3942199" cy="32651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3032" y="2469832"/>
            <a:ext cx="2994042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0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495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 use NLP technology everyday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800600" cy="4525963"/>
          </a:xfrm>
        </p:spPr>
        <p:txBody>
          <a:bodyPr/>
          <a:lstStyle/>
          <a:p>
            <a:r>
              <a:rPr lang="en-US" dirty="0" smtClean="0"/>
              <a:t>Document annotation</a:t>
            </a:r>
          </a:p>
          <a:p>
            <a:r>
              <a:rPr lang="en-US" dirty="0" smtClean="0"/>
              <a:t>Spellcheck, autocomplete and search results</a:t>
            </a:r>
          </a:p>
          <a:p>
            <a:r>
              <a:rPr lang="en-US" dirty="0" smtClean="0"/>
              <a:t>Speech recognition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033" y="15240"/>
            <a:ext cx="3978967" cy="46329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886200"/>
            <a:ext cx="4427725" cy="2971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1130" y="4830762"/>
            <a:ext cx="3522133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9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</a:t>
            </a:r>
            <a:r>
              <a:rPr lang="en-US" i="1" dirty="0" smtClean="0"/>
              <a:t>might</a:t>
            </a:r>
            <a:r>
              <a:rPr lang="en-US" dirty="0" smtClean="0"/>
              <a:t> be using this technology in the not so distant future</a:t>
            </a:r>
            <a:endParaRPr lang="en-US" dirty="0"/>
          </a:p>
        </p:txBody>
      </p:sp>
      <p:pic>
        <p:nvPicPr>
          <p:cNvPr id="4" name="Google assistan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2958" y="1905000"/>
            <a:ext cx="6778084" cy="3810000"/>
          </a:xfrm>
        </p:spPr>
      </p:pic>
    </p:spTree>
    <p:extLst>
      <p:ext uri="{BB962C8B-B14F-4D97-AF65-F5344CB8AC3E}">
        <p14:creationId xmlns:p14="http://schemas.microsoft.com/office/powerpoint/2010/main" val="222581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87362"/>
          </a:xfrm>
        </p:spPr>
        <p:txBody>
          <a:bodyPr>
            <a:noAutofit/>
          </a:bodyPr>
          <a:lstStyle/>
          <a:p>
            <a:r>
              <a:rPr lang="en-US" sz="2800" dirty="0" smtClean="0"/>
              <a:t>Hype warning! Remember Google glasses in 2012?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838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Remember to take always with a grain of salt announcements from large corporations</a:t>
            </a:r>
            <a:endParaRPr lang="en-US" sz="2400" dirty="0"/>
          </a:p>
        </p:txBody>
      </p:sp>
      <p:pic>
        <p:nvPicPr>
          <p:cNvPr id="4" name="googleGlas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1903" y="1905000"/>
            <a:ext cx="8064897" cy="453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1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229600" cy="857250"/>
          </a:xfrm>
        </p:spPr>
        <p:txBody>
          <a:bodyPr/>
          <a:lstStyle/>
          <a:p>
            <a:r>
              <a:rPr lang="en-NZ" altLang="en-US" dirty="0" smtClean="0"/>
              <a:t>NLP </a:t>
            </a:r>
            <a:r>
              <a:rPr lang="tr-TR" altLang="en-US" dirty="0" smtClean="0"/>
              <a:t>Application</a:t>
            </a:r>
            <a:r>
              <a:rPr lang="en-NZ" altLang="en-US" dirty="0" smtClean="0"/>
              <a:t>s</a:t>
            </a:r>
            <a:endParaRPr lang="tr-TR" altLang="en-US" dirty="0"/>
          </a:p>
        </p:txBody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1"/>
            <a:ext cx="8305800" cy="4324349"/>
          </a:xfrm>
        </p:spPr>
        <p:txBody>
          <a:bodyPr numCol="2">
            <a:normAutofit fontScale="92500" lnSpcReduction="10000"/>
          </a:bodyPr>
          <a:lstStyle/>
          <a:p>
            <a:r>
              <a:rPr lang="tr-TR" altLang="en-US" sz="2200" dirty="0"/>
              <a:t>Text-to-Speech</a:t>
            </a:r>
            <a:r>
              <a:rPr lang="en-NZ" altLang="en-US" sz="2200" dirty="0"/>
              <a:t> (speech synthesis)</a:t>
            </a:r>
          </a:p>
          <a:p>
            <a:r>
              <a:rPr lang="tr-TR" altLang="en-US" sz="2200" dirty="0"/>
              <a:t>Speech recognition</a:t>
            </a:r>
          </a:p>
          <a:p>
            <a:r>
              <a:rPr lang="tr-TR" altLang="en-US" sz="2200" dirty="0"/>
              <a:t>Natural Language Dialogue Interfaces to Databases</a:t>
            </a:r>
            <a:endParaRPr lang="en-NZ" altLang="en-US" sz="2200" dirty="0"/>
          </a:p>
          <a:p>
            <a:pPr lvl="1"/>
            <a:r>
              <a:rPr lang="en-US" altLang="zh-CN" sz="1600" dirty="0">
                <a:ea typeface="SimSun" pitchFamily="2" charset="-122"/>
              </a:rPr>
              <a:t>Who was the first Taiwanese president?</a:t>
            </a:r>
          </a:p>
          <a:p>
            <a:r>
              <a:rPr lang="tr-TR" altLang="en-US" sz="2200" dirty="0"/>
              <a:t>Information Retrieval</a:t>
            </a:r>
            <a:r>
              <a:rPr lang="en-NZ" altLang="en-US" sz="2200" dirty="0"/>
              <a:t>/</a:t>
            </a:r>
            <a:r>
              <a:rPr lang="tr-TR" altLang="en-US" sz="2200" dirty="0"/>
              <a:t>Extraction</a:t>
            </a:r>
            <a:r>
              <a:rPr lang="en-NZ" altLang="en-US" sz="2200" dirty="0"/>
              <a:t> </a:t>
            </a:r>
            <a:endParaRPr lang="tr-TR" altLang="en-US" sz="2200" dirty="0"/>
          </a:p>
          <a:p>
            <a:pPr lvl="1"/>
            <a:r>
              <a:rPr lang="en-US" altLang="zh-CN" sz="2300" dirty="0">
                <a:ea typeface="SimSun" pitchFamily="2" charset="-122"/>
              </a:rPr>
              <a:t>Text Mining: Find everything that interacts with gene BRCA1</a:t>
            </a:r>
            <a:endParaRPr lang="en-US" altLang="zh-CN" sz="3400" dirty="0">
              <a:ea typeface="SimSun" pitchFamily="2" charset="-122"/>
            </a:endParaRPr>
          </a:p>
          <a:p>
            <a:r>
              <a:rPr lang="tr-TR" altLang="en-US" sz="2200" dirty="0"/>
              <a:t>Document Classification</a:t>
            </a:r>
            <a:endParaRPr lang="en-NZ" altLang="en-US" sz="2200" dirty="0"/>
          </a:p>
          <a:p>
            <a:r>
              <a:rPr lang="en-US" altLang="en-US" sz="2200" dirty="0"/>
              <a:t>Text Categorization/Routing</a:t>
            </a:r>
          </a:p>
          <a:p>
            <a:r>
              <a:rPr lang="tr-TR" altLang="en-US" sz="2200" dirty="0" smtClean="0"/>
              <a:t>Document</a:t>
            </a:r>
            <a:r>
              <a:rPr lang="en-US" altLang="en-US" sz="2200" dirty="0"/>
              <a:t>/</a:t>
            </a:r>
            <a:r>
              <a:rPr lang="tr-TR" altLang="en-US" sz="2200" dirty="0" smtClean="0"/>
              <a:t>Image </a:t>
            </a:r>
            <a:r>
              <a:rPr lang="tr-TR" altLang="en-US" sz="2200" dirty="0"/>
              <a:t>Analysis</a:t>
            </a:r>
          </a:p>
          <a:p>
            <a:r>
              <a:rPr lang="tr-TR" altLang="en-US" sz="2200" dirty="0"/>
              <a:t>Automatic </a:t>
            </a:r>
            <a:r>
              <a:rPr lang="en-NZ" altLang="en-US" sz="2200" dirty="0"/>
              <a:t>text </a:t>
            </a:r>
            <a:r>
              <a:rPr lang="tr-TR" altLang="en-US" sz="2200" dirty="0"/>
              <a:t>Summarization</a:t>
            </a:r>
          </a:p>
          <a:p>
            <a:r>
              <a:rPr lang="tr-TR" altLang="en-US" sz="2200" dirty="0"/>
              <a:t>Text Proofreading – Spelling &amp; Grammar</a:t>
            </a:r>
            <a:endParaRPr lang="en-NZ" altLang="en-US" sz="2200" dirty="0"/>
          </a:p>
          <a:p>
            <a:r>
              <a:rPr lang="en-NZ" altLang="en-US" sz="2200" dirty="0"/>
              <a:t>Report generation by aggregating disconnected pieces of data</a:t>
            </a:r>
          </a:p>
          <a:p>
            <a:r>
              <a:rPr lang="en-NZ" altLang="zh-CN" sz="2000" dirty="0" err="1"/>
              <a:t>Autocompletion</a:t>
            </a:r>
            <a:r>
              <a:rPr lang="en-NZ" altLang="zh-CN" sz="2000" dirty="0"/>
              <a:t>/</a:t>
            </a:r>
            <a:r>
              <a:rPr lang="en-US" altLang="zh-CN" sz="2000" dirty="0"/>
              <a:t>Predictive Text</a:t>
            </a:r>
            <a:endParaRPr lang="tr-TR" altLang="en-US" sz="2200" dirty="0"/>
          </a:p>
          <a:p>
            <a:r>
              <a:rPr lang="tr-TR" altLang="en-US" sz="2200" dirty="0"/>
              <a:t>Machine Translation</a:t>
            </a:r>
          </a:p>
          <a:p>
            <a:r>
              <a:rPr lang="tr-TR" altLang="en-US" sz="2200" dirty="0"/>
              <a:t>Story understanding systems</a:t>
            </a:r>
          </a:p>
          <a:p>
            <a:r>
              <a:rPr lang="tr-TR" altLang="en-US" sz="2200" dirty="0"/>
              <a:t>Plagiarism detection</a:t>
            </a:r>
            <a:endParaRPr lang="en-NZ" altLang="en-US" sz="2200" dirty="0"/>
          </a:p>
          <a:p>
            <a:r>
              <a:rPr lang="en-NZ" altLang="en-US" sz="2200" dirty="0"/>
              <a:t>Social media analytics</a:t>
            </a:r>
          </a:p>
          <a:p>
            <a:pPr lvl="1"/>
            <a:r>
              <a:rPr lang="en-NZ" altLang="en-US" sz="1800" dirty="0"/>
              <a:t>Political opinion tracking</a:t>
            </a:r>
          </a:p>
          <a:p>
            <a:pPr lvl="1"/>
            <a:r>
              <a:rPr lang="en-NZ" altLang="en-US" sz="1800" dirty="0"/>
              <a:t>Product marketing</a:t>
            </a:r>
          </a:p>
          <a:p>
            <a:pPr lvl="1"/>
            <a:r>
              <a:rPr lang="en-NZ" altLang="en-US" sz="1800" dirty="0"/>
              <a:t>Sentiment analysis</a:t>
            </a:r>
          </a:p>
          <a:p>
            <a:r>
              <a:rPr lang="en-NZ" altLang="en-US" sz="2200" dirty="0"/>
              <a:t>Dialogue systems/chat bots</a:t>
            </a:r>
            <a:endParaRPr lang="tr-T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72445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Rectangle 2"/>
          <p:cNvSpPr>
            <a:spLocks noGrp="1" noChangeArrowheads="1"/>
          </p:cNvSpPr>
          <p:nvPr>
            <p:ph type="title"/>
          </p:nvPr>
        </p:nvSpPr>
        <p:spPr>
          <a:xfrm>
            <a:off x="-31699" y="857250"/>
            <a:ext cx="2546299" cy="857250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NLP progress over time</a:t>
            </a: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533401" y="2362200"/>
            <a:ext cx="8458203" cy="1314450"/>
            <a:chOff x="336" y="2640"/>
            <a:chExt cx="5328" cy="1104"/>
          </a:xfrm>
        </p:grpSpPr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>
              <a:off x="336" y="2736"/>
              <a:ext cx="2067" cy="10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6600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en-US" dirty="0">
                  <a:solidFill>
                    <a:srgbClr val="006600"/>
                  </a:solidFill>
                  <a:latin typeface="Times New Roman" pitchFamily="18" charset="0"/>
                </a:rPr>
                <a:t>find all web pages containing</a:t>
              </a:r>
            </a:p>
            <a:p>
              <a:pPr eaLnBrk="0" hangingPunct="0"/>
              <a:r>
                <a:rPr lang="en-US" altLang="en-US" dirty="0">
                  <a:solidFill>
                    <a:srgbClr val="006600"/>
                  </a:solidFill>
                  <a:latin typeface="Times New Roman" pitchFamily="18" charset="0"/>
                </a:rPr>
                <a:t>the word </a:t>
              </a:r>
              <a:r>
                <a:rPr lang="en-US" altLang="en-US" dirty="0" err="1">
                  <a:solidFill>
                    <a:srgbClr val="006600"/>
                  </a:solidFill>
                  <a:latin typeface="Times New Roman" pitchFamily="18" charset="0"/>
                </a:rPr>
                <a:t>Otago</a:t>
              </a:r>
              <a:r>
                <a:rPr lang="en-US" altLang="en-US" dirty="0">
                  <a:solidFill>
                    <a:srgbClr val="006600"/>
                  </a:solidFill>
                  <a:latin typeface="Times New Roman" pitchFamily="18" charset="0"/>
                </a:rPr>
                <a:t>,</a:t>
              </a:r>
            </a:p>
            <a:p>
              <a:pPr eaLnBrk="0" hangingPunct="0"/>
              <a:r>
                <a:rPr lang="en-NZ" altLang="en-US" dirty="0">
                  <a:solidFill>
                    <a:srgbClr val="006600"/>
                  </a:solidFill>
                  <a:latin typeface="Times New Roman" pitchFamily="18" charset="0"/>
                </a:rPr>
                <a:t>Spellcheckers, grammar checkers</a:t>
              </a:r>
              <a:endParaRPr lang="en-US" altLang="en-US" dirty="0">
                <a:solidFill>
                  <a:srgbClr val="006600"/>
                </a:solidFill>
                <a:latin typeface="Times New Roman" pitchFamily="18" charset="0"/>
              </a:endParaRPr>
            </a:p>
            <a:p>
              <a:pPr eaLnBrk="0" hangingPunct="0"/>
              <a:endParaRPr lang="en-US" altLang="en-US" dirty="0">
                <a:solidFill>
                  <a:srgbClr val="006600"/>
                </a:solidFill>
                <a:latin typeface="Times New Roman" pitchFamily="18" charset="0"/>
              </a:endParaRP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3840" y="2736"/>
              <a:ext cx="1824" cy="10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6600"/>
                  </a:solidFill>
                  <a:miter lim="800000"/>
                  <a:headEnd/>
                  <a:tailEnd type="none" w="lg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0" hangingPunct="0"/>
              <a:r>
                <a:rPr lang="en-US" altLang="en-US" dirty="0">
                  <a:solidFill>
                    <a:srgbClr val="006600"/>
                  </a:solidFill>
                  <a:latin typeface="Times New Roman" pitchFamily="18" charset="0"/>
                </a:rPr>
                <a:t>read the last 3 months of Wall Street Journal and provide a summary of the  presidential campaign so far</a:t>
              </a:r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576" y="2640"/>
              <a:ext cx="4704" cy="0"/>
            </a:xfrm>
            <a:prstGeom prst="line">
              <a:avLst/>
            </a:prstGeom>
            <a:noFill/>
            <a:ln w="28575">
              <a:solidFill>
                <a:srgbClr val="006600"/>
              </a:solidFill>
              <a:round/>
              <a:headEnd type="triangle" w="med" len="med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" name="Line 9"/>
          <p:cNvSpPr>
            <a:spLocks noChangeShapeType="1"/>
          </p:cNvSpPr>
          <p:nvPr/>
        </p:nvSpPr>
        <p:spPr bwMode="auto">
          <a:xfrm>
            <a:off x="4419600" y="1524001"/>
            <a:ext cx="152400" cy="685800"/>
          </a:xfrm>
          <a:prstGeom prst="line">
            <a:avLst/>
          </a:prstGeom>
          <a:noFill/>
          <a:ln w="76200">
            <a:solidFill>
              <a:srgbClr val="A40508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352800" y="838201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Where state-of-the-art technology is at present</a:t>
            </a:r>
            <a:endParaRPr lang="en-US" dirty="0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7239000" y="1524001"/>
            <a:ext cx="152400" cy="685800"/>
          </a:xfrm>
          <a:prstGeom prst="line">
            <a:avLst/>
          </a:prstGeom>
          <a:noFill/>
          <a:ln w="76200">
            <a:solidFill>
              <a:srgbClr val="A40508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172201" y="1056851"/>
            <a:ext cx="2819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Where we would like to be</a:t>
            </a:r>
            <a:endParaRPr lang="en-US" dirty="0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76200" y="3676651"/>
            <a:ext cx="3048000" cy="19669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altLang="zh-CN" sz="1100" dirty="0"/>
              <a:t>Hand-crafted Systems – Knowledge Engineering [1950s–1980s ]</a:t>
            </a:r>
          </a:p>
          <a:p>
            <a:pPr marL="285750" indent="-228600">
              <a:lnSpc>
                <a:spcPct val="80000"/>
              </a:lnSpc>
            </a:pPr>
            <a:r>
              <a:rPr lang="en-US" altLang="zh-CN" sz="1200" dirty="0"/>
              <a:t>Foundational work: automata, information theory, etc.</a:t>
            </a:r>
          </a:p>
          <a:p>
            <a:pPr marL="285750" indent="-228600">
              <a:lnSpc>
                <a:spcPct val="80000"/>
              </a:lnSpc>
            </a:pPr>
            <a:r>
              <a:rPr lang="en-US" altLang="zh-CN" sz="1200" dirty="0"/>
              <a:t>First speech systems</a:t>
            </a:r>
          </a:p>
          <a:p>
            <a:pPr marL="285750" indent="-228600">
              <a:lnSpc>
                <a:spcPct val="80000"/>
              </a:lnSpc>
            </a:pPr>
            <a:r>
              <a:rPr lang="en-US" altLang="zh-CN" sz="1200" dirty="0"/>
              <a:t>Machine translation (MT) hugely funded by military </a:t>
            </a:r>
          </a:p>
          <a:p>
            <a:pPr marL="285750" indent="-228600">
              <a:lnSpc>
                <a:spcPct val="80000"/>
              </a:lnSpc>
            </a:pPr>
            <a:r>
              <a:rPr lang="en-US" altLang="zh-CN" sz="1200" dirty="0"/>
              <a:t>Rules written by hand; adjusted by error analysis</a:t>
            </a:r>
          </a:p>
          <a:p>
            <a:pPr marL="285750" indent="-228600">
              <a:lnSpc>
                <a:spcPct val="80000"/>
              </a:lnSpc>
            </a:pPr>
            <a:r>
              <a:rPr lang="en-US" altLang="zh-CN" sz="1200" dirty="0"/>
              <a:t>Require experts who understand both the systems and domain</a:t>
            </a:r>
          </a:p>
          <a:p>
            <a:pPr marL="285750" indent="-228600">
              <a:lnSpc>
                <a:spcPct val="80000"/>
              </a:lnSpc>
            </a:pPr>
            <a:r>
              <a:rPr lang="en-US" altLang="zh-CN" sz="1200" dirty="0"/>
              <a:t>Iterative guess-test-tweak-repeat cycle</a:t>
            </a:r>
          </a:p>
          <a:p>
            <a:pPr marL="285750" indent="-228600">
              <a:lnSpc>
                <a:spcPct val="80000"/>
              </a:lnSpc>
            </a:pPr>
            <a:r>
              <a:rPr lang="en-NZ" altLang="zh-CN" sz="1200" dirty="0"/>
              <a:t>Optimism</a:t>
            </a:r>
            <a:endParaRPr lang="en-US" altLang="zh-CN" sz="1200" dirty="0"/>
          </a:p>
          <a:p>
            <a:pPr lvl="1">
              <a:lnSpc>
                <a:spcPct val="80000"/>
              </a:lnSpc>
              <a:buClr>
                <a:schemeClr val="accent2"/>
              </a:buClr>
              <a:buFont typeface="Wingdings" pitchFamily="2" charset="2"/>
              <a:buNone/>
            </a:pPr>
            <a:endParaRPr lang="en-US" altLang="zh-CN" sz="1000" dirty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3155900" y="3714294"/>
            <a:ext cx="3321101" cy="18483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altLang="zh-CN" sz="1050" dirty="0"/>
              <a:t>Automatic, Trainable (Machine Learning) System [1990s– ]</a:t>
            </a:r>
          </a:p>
          <a:p>
            <a:pPr>
              <a:lnSpc>
                <a:spcPct val="80000"/>
              </a:lnSpc>
            </a:pPr>
            <a:r>
              <a:rPr lang="en-US" altLang="zh-CN" sz="1100" dirty="0"/>
              <a:t>The Empirical Revolution</a:t>
            </a:r>
          </a:p>
          <a:p>
            <a:pPr>
              <a:lnSpc>
                <a:spcPct val="80000"/>
              </a:lnSpc>
            </a:pPr>
            <a:r>
              <a:rPr lang="en-US" altLang="zh-CN" sz="1100" dirty="0"/>
              <a:t>The tasks are modeled in a statistical way </a:t>
            </a:r>
          </a:p>
          <a:p>
            <a:pPr>
              <a:lnSpc>
                <a:spcPct val="80000"/>
              </a:lnSpc>
            </a:pPr>
            <a:r>
              <a:rPr lang="en-NZ" altLang="zh-CN" sz="1100" dirty="0"/>
              <a:t>Data driven NLP </a:t>
            </a:r>
          </a:p>
          <a:p>
            <a:pPr>
              <a:lnSpc>
                <a:spcPct val="80000"/>
              </a:lnSpc>
            </a:pPr>
            <a:r>
              <a:rPr lang="en-US" altLang="zh-CN" sz="1100" dirty="0"/>
              <a:t>Corpus-based methods become central </a:t>
            </a:r>
          </a:p>
          <a:p>
            <a:pPr>
              <a:lnSpc>
                <a:spcPct val="80000"/>
              </a:lnSpc>
            </a:pPr>
            <a:r>
              <a:rPr lang="en-US" altLang="zh-CN" sz="1100" dirty="0"/>
              <a:t>Deep analysis often traded for robust and simple approximations</a:t>
            </a:r>
          </a:p>
          <a:p>
            <a:pPr>
              <a:lnSpc>
                <a:spcPct val="80000"/>
              </a:lnSpc>
            </a:pPr>
            <a:r>
              <a:rPr lang="en-US" altLang="zh-CN" sz="1100" dirty="0"/>
              <a:t>More robust techniques based on rich annotations</a:t>
            </a:r>
          </a:p>
          <a:p>
            <a:pPr>
              <a:lnSpc>
                <a:spcPct val="80000"/>
              </a:lnSpc>
            </a:pPr>
            <a:r>
              <a:rPr lang="en-US" altLang="zh-CN" sz="1100" dirty="0"/>
              <a:t>Expectations get reset</a:t>
            </a:r>
          </a:p>
          <a:p>
            <a:pPr lvl="1">
              <a:lnSpc>
                <a:spcPct val="80000"/>
              </a:lnSpc>
            </a:pPr>
            <a:endParaRPr lang="en-US" altLang="zh-CN" sz="1050" dirty="0"/>
          </a:p>
        </p:txBody>
      </p:sp>
      <p:sp>
        <p:nvSpPr>
          <p:cNvPr id="2" name="TextBox 1"/>
          <p:cNvSpPr txBox="1"/>
          <p:nvPr/>
        </p:nvSpPr>
        <p:spPr>
          <a:xfrm>
            <a:off x="6934200" y="4114801"/>
            <a:ext cx="10667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8000" dirty="0"/>
              <a:t>?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1001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68071"/>
            <a:ext cx="8229600" cy="701279"/>
          </a:xfrm>
        </p:spPr>
        <p:txBody>
          <a:bodyPr>
            <a:normAutofit fontScale="90000"/>
          </a:bodyPr>
          <a:lstStyle/>
          <a:p>
            <a:r>
              <a:rPr lang="tr-TR" altLang="en-US" dirty="0"/>
              <a:t>Levels of Language Analysis</a:t>
            </a:r>
          </a:p>
        </p:txBody>
      </p:sp>
      <p:sp>
        <p:nvSpPr>
          <p:cNvPr id="290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600200"/>
            <a:ext cx="9144000" cy="4191000"/>
          </a:xfrm>
        </p:spPr>
        <p:txBody>
          <a:bodyPr>
            <a:normAutofit fontScale="55000" lnSpcReduction="20000"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tr-TR" altLang="en-US" sz="2500" b="1" dirty="0"/>
              <a:t>Phonology</a:t>
            </a:r>
            <a:r>
              <a:rPr lang="en-NZ" altLang="en-US" sz="2500" dirty="0"/>
              <a:t>: </a:t>
            </a:r>
            <a:r>
              <a:rPr lang="tr-TR" altLang="en-US" sz="2500" dirty="0"/>
              <a:t>Convert Acoustic signals </a:t>
            </a:r>
            <a:r>
              <a:rPr lang="en-NZ" altLang="en-US" sz="2500" dirty="0"/>
              <a:t>(</a:t>
            </a:r>
            <a:r>
              <a:rPr lang="en-NZ" altLang="en-US" sz="2500" i="1" dirty="0" err="1"/>
              <a:t>phonems</a:t>
            </a:r>
            <a:r>
              <a:rPr lang="en-NZ" altLang="en-US" sz="2500" dirty="0"/>
              <a:t>) </a:t>
            </a:r>
            <a:r>
              <a:rPr lang="tr-TR" altLang="en-US" sz="2500" dirty="0"/>
              <a:t>to </a:t>
            </a:r>
            <a:r>
              <a:rPr lang="en-NZ" altLang="en-US" sz="2500" dirty="0"/>
              <a:t>a textual transcript</a:t>
            </a:r>
          </a:p>
          <a:p>
            <a:pPr marL="742950" lvl="2" indent="-342900">
              <a:buFont typeface="Courier New" panose="02070309020205020404" pitchFamily="49" charset="0"/>
              <a:buChar char="o"/>
            </a:pPr>
            <a:r>
              <a:rPr lang="tr-TR" altLang="en-US" sz="2100" dirty="0"/>
              <a:t>Phonemes can be identified using their phonetic &amp; spectral features</a:t>
            </a:r>
          </a:p>
          <a:p>
            <a:r>
              <a:rPr lang="tr-TR" altLang="en-US" sz="2500" b="1" dirty="0"/>
              <a:t>Morphology</a:t>
            </a:r>
            <a:r>
              <a:rPr lang="en-NZ" altLang="en-US" sz="2500" dirty="0"/>
              <a:t>: </a:t>
            </a:r>
            <a:r>
              <a:rPr lang="tr-TR" altLang="en-US" sz="2500" dirty="0"/>
              <a:t>A</a:t>
            </a:r>
            <a:r>
              <a:rPr lang="en-US" altLang="en-US" sz="2500" dirty="0" err="1"/>
              <a:t>nalyzes</a:t>
            </a:r>
            <a:r>
              <a:rPr lang="en-US" altLang="en-US" sz="2500" dirty="0"/>
              <a:t> </a:t>
            </a:r>
            <a:r>
              <a:rPr lang="tr-TR" altLang="en-US" sz="2500" dirty="0"/>
              <a:t>S</a:t>
            </a:r>
            <a:r>
              <a:rPr lang="en-US" altLang="en-US" sz="2500" dirty="0" err="1"/>
              <a:t>tructures</a:t>
            </a:r>
            <a:r>
              <a:rPr lang="en-US" altLang="en-US" sz="2500" dirty="0"/>
              <a:t> and patterns in </a:t>
            </a:r>
            <a:r>
              <a:rPr lang="en-US" altLang="en-US" sz="2500" i="1" dirty="0"/>
              <a:t>words</a:t>
            </a:r>
            <a:r>
              <a:rPr lang="en-US" altLang="en-US" sz="2500" dirty="0"/>
              <a:t> from minimal units of meaning, or  morphemes (suffixes, prefixes, stems, etc.)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500" dirty="0"/>
              <a:t>Dogs= </a:t>
            </a:r>
            <a:r>
              <a:rPr lang="en-US" altLang="en-US" sz="2500" dirty="0" err="1"/>
              <a:t>Dog+s</a:t>
            </a:r>
            <a:endParaRPr lang="en-US" altLang="en-US" sz="2500" dirty="0"/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tr-TR" altLang="en-US" sz="2500" dirty="0"/>
              <a:t>Buses = Bus + es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tr-TR" altLang="en-US" sz="2500" dirty="0"/>
              <a:t>Carried = Carry + ed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tr-TR" altLang="en-US" sz="2500" dirty="0"/>
              <a:t>Destruct + ion = Destruction (Noun)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tr-TR" altLang="en-US" sz="2500" dirty="0"/>
              <a:t>Beauty + ful = Beautiful (Adjective)</a:t>
            </a:r>
          </a:p>
          <a:p>
            <a:r>
              <a:rPr lang="tr-TR" altLang="en-US" sz="2500" b="1" dirty="0"/>
              <a:t>Syntax</a:t>
            </a:r>
            <a:r>
              <a:rPr lang="en-NZ" altLang="en-US" sz="2500" dirty="0"/>
              <a:t>: </a:t>
            </a:r>
            <a:r>
              <a:rPr lang="tr-TR" altLang="en-US" sz="2500" dirty="0"/>
              <a:t>the grammatical structure of the sentence</a:t>
            </a:r>
            <a:endParaRPr lang="en-NZ" altLang="en-US" sz="25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tr-TR" altLang="en-US" sz="2500" dirty="0"/>
              <a:t>Constituents, Grammatical relations, subcategorization and dependencie</a:t>
            </a:r>
            <a:r>
              <a:rPr lang="en-NZ" altLang="en-US" sz="2500" dirty="0"/>
              <a:t>s</a:t>
            </a:r>
            <a:endParaRPr lang="tr-TR" altLang="en-US" sz="2500" dirty="0"/>
          </a:p>
          <a:p>
            <a:r>
              <a:rPr lang="tr-TR" altLang="en-US" sz="2500" b="1" dirty="0"/>
              <a:t>Semantics</a:t>
            </a:r>
            <a:r>
              <a:rPr lang="en-NZ" altLang="en-US" sz="2500" dirty="0"/>
              <a:t>: </a:t>
            </a:r>
            <a:r>
              <a:rPr lang="tr-TR" altLang="en-US" sz="2500" dirty="0"/>
              <a:t>Converting the syntactic structures to semantic format</a:t>
            </a:r>
            <a:endParaRPr lang="en-NZ" altLang="en-US" sz="25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altLang="en-US" sz="2500" dirty="0"/>
              <a:t>How to represent meaning? Semantic network? Logic? Policy?</a:t>
            </a:r>
          </a:p>
          <a:p>
            <a:r>
              <a:rPr lang="tr-TR" altLang="en-US" sz="2500" b="1" dirty="0"/>
              <a:t>Pragmatics</a:t>
            </a:r>
            <a:r>
              <a:rPr lang="en-NZ" altLang="en-US" sz="2500" dirty="0"/>
              <a:t>: </a:t>
            </a:r>
            <a:r>
              <a:rPr lang="en-US" altLang="en-US" sz="2500" dirty="0"/>
              <a:t>structures and patterns in discourses. </a:t>
            </a:r>
            <a:r>
              <a:rPr lang="tr-TR" altLang="en-US" sz="2500" dirty="0"/>
              <a:t>What information is contained in the contextual sentences that is not conveyed in the actual sentence?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tr-TR" altLang="en-US" sz="2500" dirty="0"/>
              <a:t>“What’s your name?”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tr-TR" altLang="en-US" sz="2500" dirty="0"/>
              <a:t>“</a:t>
            </a:r>
            <a:r>
              <a:rPr lang="en-NZ" altLang="en-US" sz="2500" dirty="0"/>
              <a:t>John</a:t>
            </a:r>
            <a:r>
              <a:rPr lang="tr-TR" altLang="en-US" sz="2500" dirty="0"/>
              <a:t>, and yours?”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tr-TR" altLang="en-US" sz="2500" dirty="0"/>
              <a:t>The second sentence is not complete, but what it means can be inferred from the first one</a:t>
            </a:r>
          </a:p>
          <a:p>
            <a:r>
              <a:rPr lang="tr-TR" altLang="en-US" sz="2500" b="1" dirty="0"/>
              <a:t>Discourse</a:t>
            </a:r>
            <a:r>
              <a:rPr lang="en-NZ" altLang="en-US" sz="2500" b="1" dirty="0"/>
              <a:t>: </a:t>
            </a:r>
            <a:r>
              <a:rPr lang="en-US" sz="2500" dirty="0"/>
              <a:t>structure of connected text, i.e. the nature of the discourse relationships between sentences. Recognizing and classifying the speech acts in a chunk of text: </a:t>
            </a:r>
          </a:p>
          <a:p>
            <a:pPr lvl="1">
              <a:lnSpc>
                <a:spcPct val="80000"/>
              </a:lnSpc>
              <a:buFont typeface="Courier New" panose="02070309020205020404" pitchFamily="49" charset="0"/>
              <a:buChar char="o"/>
            </a:pPr>
            <a:r>
              <a:rPr lang="en-US" sz="2500" dirty="0"/>
              <a:t>yes-no question, content question, Statement, Assertion, Refutation, Elaboration, Explanation, Contrast, </a:t>
            </a:r>
            <a:r>
              <a:rPr lang="en-US" sz="2500" dirty="0" err="1"/>
              <a:t>etc</a:t>
            </a:r>
            <a:endParaRPr lang="tr-TR" altLang="en-US" sz="2500" dirty="0"/>
          </a:p>
          <a:p>
            <a:pPr lvl="1">
              <a:buFont typeface="Courier New" panose="02070309020205020404" pitchFamily="49" charset="0"/>
              <a:buChar char="o"/>
            </a:pPr>
            <a:endParaRPr lang="tr-TR" altLang="en-US" sz="2600" dirty="0"/>
          </a:p>
        </p:txBody>
      </p:sp>
    </p:spTree>
    <p:extLst>
      <p:ext uri="{BB962C8B-B14F-4D97-AF65-F5344CB8AC3E}">
        <p14:creationId xmlns:p14="http://schemas.microsoft.com/office/powerpoint/2010/main" val="308257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NLP Pipeline and terminology</a:t>
            </a:r>
            <a:endParaRPr lang="en-US" dirty="0"/>
          </a:p>
        </p:txBody>
      </p:sp>
      <p:sp>
        <p:nvSpPr>
          <p:cNvPr id="4" name="Chevron 3"/>
          <p:cNvSpPr/>
          <p:nvPr/>
        </p:nvSpPr>
        <p:spPr>
          <a:xfrm>
            <a:off x="3505200" y="2209800"/>
            <a:ext cx="2057400" cy="914400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Represent text as data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>
            <a:off x="1828800" y="2209800"/>
            <a:ext cx="2057400" cy="914400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Data cleaning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Chevron 5"/>
          <p:cNvSpPr/>
          <p:nvPr/>
        </p:nvSpPr>
        <p:spPr>
          <a:xfrm>
            <a:off x="5173980" y="2209800"/>
            <a:ext cx="2057400" cy="914400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Modeling Phase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hevron 6"/>
          <p:cNvSpPr/>
          <p:nvPr/>
        </p:nvSpPr>
        <p:spPr>
          <a:xfrm>
            <a:off x="6842760" y="2209800"/>
            <a:ext cx="2057400" cy="914400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Validation Phase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152400" y="2209800"/>
            <a:ext cx="2057400" cy="914400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Gather text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3581400"/>
            <a:ext cx="8229600" cy="3001963"/>
          </a:xfrm>
        </p:spPr>
        <p:txBody>
          <a:bodyPr>
            <a:normAutofit/>
          </a:bodyPr>
          <a:lstStyle/>
          <a:p>
            <a:r>
              <a:rPr lang="en-US" dirty="0" smtClean="0"/>
              <a:t>What makes NLP different from the other algorithms we have a study so far is how difficult and computationally intensive this steps can be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goal of data cleaning is to standardize the text as much as possible, so that words with the same intent are grouped together</a:t>
            </a:r>
          </a:p>
          <a:p>
            <a:r>
              <a:rPr lang="en-US" dirty="0" smtClean="0"/>
              <a:t>Forms of data cleaning are:</a:t>
            </a:r>
          </a:p>
          <a:p>
            <a:pPr lvl="1"/>
            <a:r>
              <a:rPr lang="en-US" dirty="0" smtClean="0"/>
              <a:t>Stemming/Lemmatization</a:t>
            </a:r>
          </a:p>
          <a:p>
            <a:pPr lvl="1"/>
            <a:r>
              <a:rPr lang="en-US" dirty="0" err="1" smtClean="0"/>
              <a:t>Stopwords</a:t>
            </a:r>
            <a:r>
              <a:rPr lang="en-US" dirty="0" smtClean="0"/>
              <a:t> filtering</a:t>
            </a:r>
          </a:p>
          <a:p>
            <a:pPr lvl="1"/>
            <a:r>
              <a:rPr lang="en-US" dirty="0" smtClean="0"/>
              <a:t>Remove special characters, remove repetitive spaces, lowercase,…</a:t>
            </a:r>
            <a:endParaRPr lang="en-US" dirty="0"/>
          </a:p>
        </p:txBody>
      </p:sp>
      <p:sp>
        <p:nvSpPr>
          <p:cNvPr id="4" name="Chevron 3"/>
          <p:cNvSpPr/>
          <p:nvPr/>
        </p:nvSpPr>
        <p:spPr>
          <a:xfrm>
            <a:off x="3581400" y="228600"/>
            <a:ext cx="2057400" cy="914400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Represent text as data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>
            <a:off x="1905000" y="228600"/>
            <a:ext cx="2057400" cy="914400"/>
          </a:xfrm>
          <a:prstGeom prst="chevr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Data cleaning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Chevron 5"/>
          <p:cNvSpPr/>
          <p:nvPr/>
        </p:nvSpPr>
        <p:spPr>
          <a:xfrm>
            <a:off x="5250180" y="228600"/>
            <a:ext cx="2057400" cy="914400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Modeling Phase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hevron 6"/>
          <p:cNvSpPr/>
          <p:nvPr/>
        </p:nvSpPr>
        <p:spPr>
          <a:xfrm>
            <a:off x="6918960" y="228600"/>
            <a:ext cx="2057400" cy="914400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Validation Phase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228600" y="228600"/>
            <a:ext cx="2057400" cy="914400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Gather text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48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81200"/>
          </a:xfrm>
        </p:spPr>
        <p:txBody>
          <a:bodyPr/>
          <a:lstStyle/>
          <a:p>
            <a:r>
              <a:rPr lang="en-US" dirty="0" smtClean="0"/>
              <a:t>Stemming: reducing words into their base root/stem form</a:t>
            </a:r>
          </a:p>
          <a:p>
            <a:pPr lvl="1"/>
            <a:r>
              <a:rPr lang="en-US" dirty="0" smtClean="0"/>
              <a:t>E.g. </a:t>
            </a:r>
            <a:r>
              <a:rPr lang="en-US" dirty="0" err="1" smtClean="0"/>
              <a:t>exploring</a:t>
            </a:r>
            <a:r>
              <a:rPr lang="en-US" dirty="0" err="1" smtClean="0">
                <a:sym typeface="Wingdings" panose="05000000000000000000" pitchFamily="2" charset="2"/>
              </a:rPr>
              <a:t>explore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Chevron 3"/>
          <p:cNvSpPr/>
          <p:nvPr/>
        </p:nvSpPr>
        <p:spPr>
          <a:xfrm>
            <a:off x="3581400" y="228600"/>
            <a:ext cx="2057400" cy="914400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Represent text as data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>
            <a:off x="1905000" y="228600"/>
            <a:ext cx="2057400" cy="914400"/>
          </a:xfrm>
          <a:prstGeom prst="chevr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Data cleaning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Chevron 5"/>
          <p:cNvSpPr/>
          <p:nvPr/>
        </p:nvSpPr>
        <p:spPr>
          <a:xfrm>
            <a:off x="5250180" y="228600"/>
            <a:ext cx="2057400" cy="914400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Modeling Phase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hevron 6"/>
          <p:cNvSpPr/>
          <p:nvPr/>
        </p:nvSpPr>
        <p:spPr>
          <a:xfrm>
            <a:off x="6918960" y="228600"/>
            <a:ext cx="2057400" cy="914400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Validation Phase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228600" y="228600"/>
            <a:ext cx="2057400" cy="914400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Gather text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97" y="3585211"/>
            <a:ext cx="8458303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79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781800" cy="1020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Recall that data can be partitioned into 2 big chunks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781800" cy="52578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Data can be divided into 2 big types: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dirty="0" smtClean="0"/>
              <a:t>Structured </a:t>
            </a:r>
            <a:r>
              <a:rPr lang="en-US" sz="2000" b="1" dirty="0"/>
              <a:t>data </a:t>
            </a:r>
            <a:r>
              <a:rPr lang="en-US" sz="2000" dirty="0"/>
              <a:t>refers to information with a high degree of </a:t>
            </a:r>
            <a:r>
              <a:rPr lang="en-US" sz="2000" dirty="0" smtClean="0"/>
              <a:t>organization such as for instance a table in a relational database. </a:t>
            </a:r>
          </a:p>
          <a:p>
            <a:pPr lvl="1"/>
            <a:r>
              <a:rPr lang="en-US" sz="1800" b="1" dirty="0" smtClean="0"/>
              <a:t>Structured data </a:t>
            </a:r>
            <a:r>
              <a:rPr lang="en-US" sz="1800" dirty="0" smtClean="0"/>
              <a:t>is easy to search</a:t>
            </a:r>
          </a:p>
          <a:p>
            <a:pPr lvl="1"/>
            <a:r>
              <a:rPr lang="en-US" sz="1800" dirty="0" smtClean="0"/>
              <a:t>Easy to interpret for computers and humans</a:t>
            </a:r>
          </a:p>
          <a:p>
            <a:pPr marL="457200" lvl="1" indent="0">
              <a:buNone/>
            </a:pPr>
            <a:endParaRPr lang="en-US" sz="1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000" b="1" dirty="0" smtClean="0"/>
              <a:t>Unstructured </a:t>
            </a:r>
            <a:r>
              <a:rPr lang="en-US" sz="2000" b="1" dirty="0"/>
              <a:t>data</a:t>
            </a:r>
            <a:r>
              <a:rPr lang="en-US" sz="2000" dirty="0"/>
              <a:t> </a:t>
            </a:r>
            <a:r>
              <a:rPr lang="en-US" sz="2000" dirty="0" smtClean="0"/>
              <a:t>has none or loose internal structure. It is definitely not </a:t>
            </a:r>
            <a:r>
              <a:rPr lang="en-US" sz="2000" dirty="0"/>
              <a:t>structured via </a:t>
            </a:r>
            <a:r>
              <a:rPr lang="en-US" sz="2000" dirty="0" smtClean="0"/>
              <a:t>pre-defined </a:t>
            </a:r>
            <a:r>
              <a:rPr lang="en-US" sz="2000" dirty="0"/>
              <a:t>data models or </a:t>
            </a:r>
            <a:r>
              <a:rPr lang="en-US" sz="2000" dirty="0" smtClean="0"/>
              <a:t>schema.</a:t>
            </a:r>
          </a:p>
          <a:p>
            <a:pPr lvl="1"/>
            <a:r>
              <a:rPr lang="en-US" sz="1800" dirty="0" smtClean="0"/>
              <a:t>Typical types of </a:t>
            </a:r>
            <a:r>
              <a:rPr lang="en-US" sz="1800" b="1" dirty="0" smtClean="0"/>
              <a:t>Unstructured </a:t>
            </a:r>
            <a:r>
              <a:rPr lang="en-US" sz="1800" b="1" dirty="0"/>
              <a:t>data</a:t>
            </a:r>
            <a:r>
              <a:rPr lang="en-US" sz="1800" dirty="0"/>
              <a:t> </a:t>
            </a:r>
            <a:r>
              <a:rPr lang="en-US" sz="1800" dirty="0" smtClean="0"/>
              <a:t>are text language data, audio</a:t>
            </a:r>
            <a:r>
              <a:rPr lang="en-US" sz="1800" dirty="0"/>
              <a:t>, </a:t>
            </a:r>
            <a:r>
              <a:rPr lang="en-US" sz="1800" dirty="0" smtClean="0"/>
              <a:t>images and video files</a:t>
            </a:r>
          </a:p>
          <a:p>
            <a:pPr lvl="1"/>
            <a:r>
              <a:rPr lang="en-US" sz="1800" b="1" dirty="0"/>
              <a:t>Unstructured data</a:t>
            </a:r>
            <a:r>
              <a:rPr lang="en-US" sz="1800" dirty="0"/>
              <a:t> is usually not easily </a:t>
            </a:r>
            <a:r>
              <a:rPr lang="en-US" sz="1800" dirty="0" smtClean="0"/>
              <a:t>searchable</a:t>
            </a:r>
          </a:p>
          <a:p>
            <a:pPr lvl="1"/>
            <a:r>
              <a:rPr lang="en-US" sz="1800" dirty="0" smtClean="0"/>
              <a:t>Easy to interpret for humans but hard for computers</a:t>
            </a:r>
            <a:endParaRPr lang="en-US" sz="1800" dirty="0"/>
          </a:p>
          <a:p>
            <a:pPr lvl="1"/>
            <a:endParaRPr lang="en-US" sz="1800" dirty="0" smtClean="0"/>
          </a:p>
          <a:p>
            <a:endParaRPr lang="en-US" sz="2000" dirty="0" smtClean="0">
              <a:latin typeface="News706 BT"/>
              <a:cs typeface="News706 BT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29"/>
          <a:stretch/>
        </p:blipFill>
        <p:spPr bwMode="auto">
          <a:xfrm>
            <a:off x="7449021" y="279718"/>
            <a:ext cx="1619838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88"/>
          <a:stretch/>
        </p:blipFill>
        <p:spPr bwMode="auto">
          <a:xfrm>
            <a:off x="7391400" y="3810000"/>
            <a:ext cx="1713019" cy="275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087224" y="2819400"/>
                <a:ext cx="32137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7224" y="2819400"/>
                <a:ext cx="32137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187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81200"/>
          </a:xfrm>
        </p:spPr>
        <p:txBody>
          <a:bodyPr>
            <a:normAutofit/>
          </a:bodyPr>
          <a:lstStyle/>
          <a:p>
            <a:r>
              <a:rPr lang="en-US" dirty="0" smtClean="0"/>
              <a:t>Lemmatization: is similar to stemming, but uses morphological analysis of words to return them to the root</a:t>
            </a:r>
          </a:p>
        </p:txBody>
      </p:sp>
      <p:sp>
        <p:nvSpPr>
          <p:cNvPr id="4" name="Chevron 3"/>
          <p:cNvSpPr/>
          <p:nvPr/>
        </p:nvSpPr>
        <p:spPr>
          <a:xfrm>
            <a:off x="3581400" y="228600"/>
            <a:ext cx="2057400" cy="914400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Represent text as data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>
            <a:off x="1905000" y="228600"/>
            <a:ext cx="2057400" cy="914400"/>
          </a:xfrm>
          <a:prstGeom prst="chevr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Data cleaning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Chevron 5"/>
          <p:cNvSpPr/>
          <p:nvPr/>
        </p:nvSpPr>
        <p:spPr>
          <a:xfrm>
            <a:off x="5250180" y="228600"/>
            <a:ext cx="2057400" cy="914400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Modeling Phase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hevron 6"/>
          <p:cNvSpPr/>
          <p:nvPr/>
        </p:nvSpPr>
        <p:spPr>
          <a:xfrm>
            <a:off x="6918960" y="228600"/>
            <a:ext cx="2057400" cy="914400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Validation Phase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228600" y="228600"/>
            <a:ext cx="2057400" cy="914400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Gather text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1548"/>
          <a:stretch/>
        </p:blipFill>
        <p:spPr>
          <a:xfrm>
            <a:off x="2270760" y="3505200"/>
            <a:ext cx="560531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47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81200"/>
          </a:xfrm>
        </p:spPr>
        <p:txBody>
          <a:bodyPr>
            <a:normAutofit/>
          </a:bodyPr>
          <a:lstStyle/>
          <a:p>
            <a:r>
              <a:rPr lang="en-US" dirty="0" smtClean="0"/>
              <a:t>Removing “stop words”: removes common words that don’t add meaning</a:t>
            </a:r>
          </a:p>
        </p:txBody>
      </p:sp>
      <p:sp>
        <p:nvSpPr>
          <p:cNvPr id="4" name="Chevron 3"/>
          <p:cNvSpPr/>
          <p:nvPr/>
        </p:nvSpPr>
        <p:spPr>
          <a:xfrm>
            <a:off x="3581400" y="228600"/>
            <a:ext cx="2057400" cy="914400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Represent text as data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>
            <a:off x="1905000" y="228600"/>
            <a:ext cx="2057400" cy="914400"/>
          </a:xfrm>
          <a:prstGeom prst="chevr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Data cleaning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Chevron 5"/>
          <p:cNvSpPr/>
          <p:nvPr/>
        </p:nvSpPr>
        <p:spPr>
          <a:xfrm>
            <a:off x="5250180" y="228600"/>
            <a:ext cx="2057400" cy="914400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Modeling Phase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hevron 6"/>
          <p:cNvSpPr/>
          <p:nvPr/>
        </p:nvSpPr>
        <p:spPr>
          <a:xfrm>
            <a:off x="6918960" y="228600"/>
            <a:ext cx="2057400" cy="914400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Validation Phase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228600" y="228600"/>
            <a:ext cx="2057400" cy="914400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Gather text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3803"/>
          <a:stretch/>
        </p:blipFill>
        <p:spPr>
          <a:xfrm>
            <a:off x="571218" y="3657599"/>
            <a:ext cx="8096532" cy="260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39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81200"/>
          </a:xfrm>
        </p:spPr>
        <p:txBody>
          <a:bodyPr>
            <a:normAutofit/>
          </a:bodyPr>
          <a:lstStyle/>
          <a:p>
            <a:r>
              <a:rPr lang="en-US" dirty="0" smtClean="0"/>
              <a:t>Lowercase, remove multi spaces, remove special characters (#$%&amp;!...)</a:t>
            </a:r>
          </a:p>
        </p:txBody>
      </p:sp>
      <p:sp>
        <p:nvSpPr>
          <p:cNvPr id="4" name="Chevron 3"/>
          <p:cNvSpPr/>
          <p:nvPr/>
        </p:nvSpPr>
        <p:spPr>
          <a:xfrm>
            <a:off x="3581400" y="228600"/>
            <a:ext cx="2057400" cy="914400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Represent text as data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>
            <a:off x="1905000" y="228600"/>
            <a:ext cx="2057400" cy="914400"/>
          </a:xfrm>
          <a:prstGeom prst="chevr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Data cleaning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Chevron 5"/>
          <p:cNvSpPr/>
          <p:nvPr/>
        </p:nvSpPr>
        <p:spPr>
          <a:xfrm>
            <a:off x="5250180" y="228600"/>
            <a:ext cx="2057400" cy="914400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Modeling Phase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hevron 6"/>
          <p:cNvSpPr/>
          <p:nvPr/>
        </p:nvSpPr>
        <p:spPr>
          <a:xfrm>
            <a:off x="6918960" y="228600"/>
            <a:ext cx="2057400" cy="914400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Validation Phase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228600" y="228600"/>
            <a:ext cx="2057400" cy="914400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Gather text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" y="3200400"/>
            <a:ext cx="8503920" cy="292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29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evron 4"/>
          <p:cNvSpPr/>
          <p:nvPr/>
        </p:nvSpPr>
        <p:spPr>
          <a:xfrm>
            <a:off x="3581400" y="152400"/>
            <a:ext cx="2057400" cy="914400"/>
          </a:xfrm>
          <a:prstGeom prst="chevr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Represent text as data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Chevron 5"/>
          <p:cNvSpPr/>
          <p:nvPr/>
        </p:nvSpPr>
        <p:spPr>
          <a:xfrm>
            <a:off x="1905000" y="152400"/>
            <a:ext cx="2057400" cy="914400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Data cleaning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hevron 6"/>
          <p:cNvSpPr/>
          <p:nvPr/>
        </p:nvSpPr>
        <p:spPr>
          <a:xfrm>
            <a:off x="5250180" y="152400"/>
            <a:ext cx="2057400" cy="914400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Modeling Phase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6918960" y="152400"/>
            <a:ext cx="2057400" cy="914400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Validation Phase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228600" y="152400"/>
            <a:ext cx="2057400" cy="914400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Gather text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62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Once we have cleaned the text, we can represent text as data using a process called tokenization</a:t>
            </a:r>
          </a:p>
          <a:p>
            <a:r>
              <a:rPr lang="en-US" dirty="0" smtClean="0"/>
              <a:t>Tokenizing means breaking up the text into words, phrases, or arbitrary elements (aka tokens)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90" y="3810000"/>
            <a:ext cx="8738020" cy="293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26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evron 4"/>
          <p:cNvSpPr/>
          <p:nvPr/>
        </p:nvSpPr>
        <p:spPr>
          <a:xfrm>
            <a:off x="3581400" y="152400"/>
            <a:ext cx="2057400" cy="914400"/>
          </a:xfrm>
          <a:prstGeom prst="chevr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Represent text as data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Chevron 5"/>
          <p:cNvSpPr/>
          <p:nvPr/>
        </p:nvSpPr>
        <p:spPr>
          <a:xfrm>
            <a:off x="1905000" y="152400"/>
            <a:ext cx="2057400" cy="914400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Data cleaning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hevron 6"/>
          <p:cNvSpPr/>
          <p:nvPr/>
        </p:nvSpPr>
        <p:spPr>
          <a:xfrm>
            <a:off x="5250180" y="152400"/>
            <a:ext cx="2057400" cy="914400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Modeling Phase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6918960" y="152400"/>
            <a:ext cx="2057400" cy="914400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Validation Phase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228600" y="152400"/>
            <a:ext cx="2057400" cy="914400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Gather text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62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You can tokenize to unigrams, bigrams, trigrams, n-grams…</a:t>
            </a:r>
          </a:p>
          <a:p>
            <a:r>
              <a:rPr lang="en-US" dirty="0" smtClean="0"/>
              <a:t>Is there a best type of tokenization? </a:t>
            </a:r>
          </a:p>
          <a:p>
            <a:pPr lvl="1"/>
            <a:r>
              <a:rPr lang="en-US" dirty="0" smtClean="0"/>
              <a:t>Unigram models ignore context of a word, so bias is high</a:t>
            </a:r>
          </a:p>
          <a:p>
            <a:pPr lvl="1"/>
            <a:r>
              <a:rPr lang="en-US" dirty="0" smtClean="0"/>
              <a:t>Bigrams, Trigrams models take into account context, but need more data to train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924301"/>
            <a:ext cx="6467297" cy="293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14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evron 4"/>
          <p:cNvSpPr/>
          <p:nvPr/>
        </p:nvSpPr>
        <p:spPr>
          <a:xfrm>
            <a:off x="3581400" y="152400"/>
            <a:ext cx="2057400" cy="914400"/>
          </a:xfrm>
          <a:prstGeom prst="chevr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Represent text as data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Chevron 5"/>
          <p:cNvSpPr/>
          <p:nvPr/>
        </p:nvSpPr>
        <p:spPr>
          <a:xfrm>
            <a:off x="1905000" y="152400"/>
            <a:ext cx="2057400" cy="914400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Data cleaning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hevron 6"/>
          <p:cNvSpPr/>
          <p:nvPr/>
        </p:nvSpPr>
        <p:spPr>
          <a:xfrm>
            <a:off x="5250180" y="152400"/>
            <a:ext cx="2057400" cy="914400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Modeling Phase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6918960" y="152400"/>
            <a:ext cx="2057400" cy="914400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Validation Phase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228600" y="152400"/>
            <a:ext cx="2057400" cy="914400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Gather text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00200"/>
            <a:ext cx="582168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Bag of words is a representation of text that uses unigram tokenization</a:t>
            </a:r>
          </a:p>
          <a:p>
            <a:r>
              <a:rPr lang="en-US" dirty="0" smtClean="0"/>
              <a:t>It is computationally simple but it does not take words context into account</a:t>
            </a:r>
          </a:p>
          <a:p>
            <a:r>
              <a:rPr lang="en-US" dirty="0" smtClean="0"/>
              <a:t>With a bag of words representation a document that reads “it’s bad, not good” would have the same representation as a document that reads “it’s good, not bad”</a:t>
            </a:r>
            <a:endParaRPr lang="en-US" dirty="0"/>
          </a:p>
        </p:txBody>
      </p:sp>
      <p:pic>
        <p:nvPicPr>
          <p:cNvPr id="1026" name="Picture 2" descr="Bag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133600"/>
            <a:ext cx="3176587" cy="317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17757" y="3234601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Good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7470456" y="4420780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not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7844314" y="3720405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It’s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6929913" y="3982572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bad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3949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evron 4"/>
          <p:cNvSpPr/>
          <p:nvPr/>
        </p:nvSpPr>
        <p:spPr>
          <a:xfrm>
            <a:off x="3581400" y="152400"/>
            <a:ext cx="2057400" cy="914400"/>
          </a:xfrm>
          <a:prstGeom prst="chevr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Represent text as data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Chevron 5"/>
          <p:cNvSpPr/>
          <p:nvPr/>
        </p:nvSpPr>
        <p:spPr>
          <a:xfrm>
            <a:off x="1905000" y="152400"/>
            <a:ext cx="2057400" cy="914400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Data cleaning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hevron 6"/>
          <p:cNvSpPr/>
          <p:nvPr/>
        </p:nvSpPr>
        <p:spPr>
          <a:xfrm>
            <a:off x="5250180" y="152400"/>
            <a:ext cx="2057400" cy="914400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Modeling Phase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6918960" y="152400"/>
            <a:ext cx="2057400" cy="914400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Validation Phase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Chevron 8"/>
          <p:cNvSpPr/>
          <p:nvPr/>
        </p:nvSpPr>
        <p:spPr>
          <a:xfrm>
            <a:off x="228600" y="152400"/>
            <a:ext cx="2057400" cy="914400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Gather text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62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In a bag of words representation, the words can be represented in a few different ways</a:t>
            </a:r>
          </a:p>
          <a:p>
            <a:pPr lvl="1"/>
            <a:r>
              <a:rPr lang="en-US" dirty="0" smtClean="0"/>
              <a:t>Binary counts</a:t>
            </a:r>
          </a:p>
          <a:p>
            <a:pPr lvl="1"/>
            <a:r>
              <a:rPr lang="en-US" dirty="0" smtClean="0"/>
              <a:t>Frequency table</a:t>
            </a:r>
          </a:p>
          <a:p>
            <a:pPr lvl="1"/>
            <a:r>
              <a:rPr lang="en-US" dirty="0" smtClean="0"/>
              <a:t>TF-IDF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29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counts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43000"/>
          </a:xfrm>
        </p:spPr>
        <p:txBody>
          <a:bodyPr/>
          <a:lstStyle/>
          <a:p>
            <a:r>
              <a:rPr lang="en-US" dirty="0" smtClean="0"/>
              <a:t>Binary indicators are 1 or 0 depending on whether the word is present in the document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505200"/>
            <a:ext cx="8766379" cy="235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7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Frequency counts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14300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Frequency counts are the number of times each word appears in the document</a:t>
            </a:r>
          </a:p>
          <a:p>
            <a:r>
              <a:rPr lang="en-US" dirty="0" smtClean="0"/>
              <a:t>Frequency tells us how important a word is to a document</a:t>
            </a:r>
          </a:p>
          <a:p>
            <a:r>
              <a:rPr lang="en-US" dirty="0" smtClean="0"/>
              <a:t>But how can we judge how important is that word in the entire corpus ( all documents)?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276600"/>
            <a:ext cx="8850449" cy="266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69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TF-IDF: term frequency, inverse document frequency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" y="1352551"/>
            <a:ext cx="8229600" cy="1143000"/>
          </a:xfrm>
        </p:spPr>
        <p:txBody>
          <a:bodyPr>
            <a:noAutofit/>
          </a:bodyPr>
          <a:lstStyle/>
          <a:p>
            <a:r>
              <a:rPr lang="en-US" sz="1800" dirty="0" smtClean="0"/>
              <a:t>TF-IDF is a number assigned to each word, intended to reflect how important that word is to a document</a:t>
            </a:r>
          </a:p>
          <a:p>
            <a:r>
              <a:rPr lang="en-US" sz="1800" dirty="0" smtClean="0"/>
              <a:t>TF-IDF increases proportionally to the number of times the word appears in the document, but is offset by the frequency of the </a:t>
            </a:r>
            <a:r>
              <a:rPr lang="en-US" sz="1800" dirty="0" err="1" smtClean="0"/>
              <a:t>wod</a:t>
            </a:r>
            <a:r>
              <a:rPr lang="en-US" sz="1800" dirty="0" smtClean="0"/>
              <a:t> in the corpus</a:t>
            </a:r>
          </a:p>
          <a:p>
            <a:r>
              <a:rPr lang="en-US" sz="1800" dirty="0" smtClean="0"/>
              <a:t>TF-IDF can tell us which words provide the most information about a given document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3200400"/>
            <a:ext cx="8377879" cy="2095501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49580" y="55626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Relying on the frequency table alone, we might have missed the relative importance of the word “running”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45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10600" cy="1249362"/>
          </a:xfrm>
        </p:spPr>
        <p:txBody>
          <a:bodyPr>
            <a:normAutofit fontScale="90000"/>
          </a:bodyPr>
          <a:lstStyle/>
          <a:p>
            <a:r>
              <a:rPr lang="en-US" dirty="0"/>
              <a:t>Natural language vs. artificial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00200"/>
          </a:xfrm>
        </p:spPr>
        <p:txBody>
          <a:bodyPr>
            <a:normAutofit/>
          </a:bodyPr>
          <a:lstStyle/>
          <a:p>
            <a:r>
              <a:rPr lang="en-US" dirty="0"/>
              <a:t>Natural language is defined as </a:t>
            </a:r>
            <a:r>
              <a:rPr lang="en-US" dirty="0" smtClean="0"/>
              <a:t>a </a:t>
            </a:r>
            <a:r>
              <a:rPr lang="en-US" dirty="0"/>
              <a:t>language that has developed naturally in use </a:t>
            </a:r>
            <a:r>
              <a:rPr lang="en-US" dirty="0" smtClean="0"/>
              <a:t>(as contrasted </a:t>
            </a:r>
            <a:r>
              <a:rPr lang="en-US" dirty="0"/>
              <a:t>with an artificial language or computer code</a:t>
            </a:r>
            <a:r>
              <a:rPr lang="en-US" dirty="0" smtClean="0"/>
              <a:t>.”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276602"/>
            <a:ext cx="3200400" cy="34347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3810000"/>
            <a:ext cx="4592614" cy="258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80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 frequency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 smtClean="0"/>
                  <a:t>TF: term frequency measures how frequently a term occurs in a document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𝑇𝐹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𝑡𝑖𝑚𝑒𝑠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𝑤𝑜𝑟𝑑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𝑎𝑝𝑝𝑒𝑎𝑟𝑠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𝑑𝑜𝑐𝑢𝑚𝑒𝑛𝑡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𝑤𝑜𝑟𝑑𝑠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𝑑𝑜𝑐𝑢𝑚𝑒𝑛𝑡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078" r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3514725"/>
            <a:ext cx="4547989" cy="279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4285299"/>
            <a:ext cx="3872791" cy="142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63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Inverse document frequency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229600" cy="1981199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 smtClean="0"/>
                  <a:t>Frequent words such as “is”, “of” or “that” may appear a lot of times ( high term frequencies) but have little importance</a:t>
                </a:r>
              </a:p>
              <a:p>
                <a:r>
                  <a:rPr lang="en-US" dirty="0" smtClean="0"/>
                  <a:t>The inverse document frequency measures how important a term is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𝐼𝐷𝐹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𝑑𝑜𝑐𝑢𝑚𝑒𝑛𝑡𝑠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𝑑𝑜𝑐𝑢𝑚𝑒𝑛𝑡𝑠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𝑤𝑖𝑡h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𝑡𝑒𝑟𝑚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229600" cy="1981199"/>
              </a:xfrm>
              <a:blipFill>
                <a:blip r:embed="rId2"/>
                <a:stretch>
                  <a:fillRect l="-1037" t="-5846" r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886200"/>
            <a:ext cx="7924800" cy="288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38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TF-IDF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229600" cy="19812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𝑇𝐹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𝐼𝐷𝐹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𝑇𝐹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𝐼𝐷𝐹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Remember TF-IDF tells us which words are important and which are not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229600" cy="1981200"/>
              </a:xfrm>
              <a:blipFill>
                <a:blip r:embed="rId2"/>
                <a:stretch>
                  <a:fillRect l="-1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79" y="3615691"/>
            <a:ext cx="8977221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7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724400" cy="1173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Exploratory analysis of a corpus of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4038600" cy="452596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Frequency: count number of times each word appears in the corpus</a:t>
            </a:r>
          </a:p>
          <a:p>
            <a:r>
              <a:rPr lang="en-US" dirty="0" smtClean="0"/>
              <a:t>Conditional frequencies: count number of times each word appears in the Corpus dependent on an additional criteria</a:t>
            </a:r>
          </a:p>
          <a:p>
            <a:r>
              <a:rPr lang="en-US" dirty="0" smtClean="0"/>
              <a:t>Concordance: a list showing all the appearances of a word or phrase</a:t>
            </a:r>
          </a:p>
          <a:p>
            <a:r>
              <a:rPr lang="en-US" dirty="0" smtClean="0"/>
              <a:t>Similar: returns words in a range of contexts similar to that of the input word</a:t>
            </a:r>
          </a:p>
          <a:p>
            <a:r>
              <a:rPr lang="en-US" dirty="0" smtClean="0"/>
              <a:t>Collocations: sequences of words that usually appear together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097" r="22227"/>
          <a:stretch/>
        </p:blipFill>
        <p:spPr>
          <a:xfrm>
            <a:off x="6629400" y="0"/>
            <a:ext cx="2289825" cy="1447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224" y="1600200"/>
            <a:ext cx="3596170" cy="13151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17357"/>
          <a:stretch/>
        </p:blipFill>
        <p:spPr>
          <a:xfrm>
            <a:off x="4190473" y="2955321"/>
            <a:ext cx="4953527" cy="19079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4055" y="5984905"/>
            <a:ext cx="5271040" cy="8730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7507" y="5029200"/>
            <a:ext cx="5096138" cy="75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0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After all this text pre-processing, we now have an structured data set, so we can use traditional machine learning algorithms</a:t>
            </a:r>
          </a:p>
          <a:p>
            <a:r>
              <a:rPr lang="en-US" dirty="0" smtClean="0"/>
              <a:t>We will use Naïve Bayes</a:t>
            </a:r>
          </a:p>
          <a:p>
            <a:pPr lvl="1"/>
            <a:r>
              <a:rPr lang="en-US" dirty="0" smtClean="0"/>
              <a:t>Simple, yet well performing, specially in document classification</a:t>
            </a:r>
          </a:p>
          <a:p>
            <a:pPr lvl="1"/>
            <a:r>
              <a:rPr lang="en-US" dirty="0" smtClean="0"/>
              <a:t>Allows every feature (word) in a document to contribute to its classification</a:t>
            </a:r>
          </a:p>
          <a:p>
            <a:pPr lvl="1"/>
            <a:r>
              <a:rPr lang="en-US" dirty="0" smtClean="0"/>
              <a:t>Low false positive rate</a:t>
            </a:r>
          </a:p>
          <a:p>
            <a:pPr lvl="1"/>
            <a:r>
              <a:rPr lang="en-US" dirty="0" smtClean="0"/>
              <a:t>Its main drawback is that it assumes independence between features (words). This assumption does not hold in real life</a:t>
            </a:r>
          </a:p>
          <a:p>
            <a:r>
              <a:rPr lang="en-US" dirty="0"/>
              <a:t>The Naive Bayes algorithm will calculate the </a:t>
            </a:r>
            <a:r>
              <a:rPr lang="en-US" b="1" dirty="0" smtClean="0"/>
              <a:t>conditional probability </a:t>
            </a:r>
            <a:r>
              <a:rPr lang="en-US" b="1" dirty="0"/>
              <a:t>that an email is spam, </a:t>
            </a:r>
            <a:r>
              <a:rPr lang="en-US" dirty="0"/>
              <a:t>conditioned on the </a:t>
            </a:r>
            <a:r>
              <a:rPr lang="en-US" dirty="0" smtClean="0"/>
              <a:t>text of </a:t>
            </a:r>
            <a:r>
              <a:rPr lang="en-US" dirty="0"/>
              <a:t>the email.</a:t>
            </a:r>
          </a:p>
          <a:p>
            <a:r>
              <a:rPr lang="en-US" dirty="0"/>
              <a:t>Using our bag-of-words representation, we evaluate </a:t>
            </a:r>
            <a:r>
              <a:rPr lang="en-US" dirty="0" smtClean="0"/>
              <a:t>the probability </a:t>
            </a:r>
            <a:r>
              <a:rPr lang="en-US" dirty="0"/>
              <a:t>of each word separately and sum them up.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Chevron 3"/>
          <p:cNvSpPr/>
          <p:nvPr/>
        </p:nvSpPr>
        <p:spPr>
          <a:xfrm>
            <a:off x="3581400" y="152400"/>
            <a:ext cx="2057400" cy="914400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Represent text as data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hevron 4"/>
          <p:cNvSpPr/>
          <p:nvPr/>
        </p:nvSpPr>
        <p:spPr>
          <a:xfrm>
            <a:off x="1905000" y="152400"/>
            <a:ext cx="2057400" cy="914400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Data cleaning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Chevron 5"/>
          <p:cNvSpPr/>
          <p:nvPr/>
        </p:nvSpPr>
        <p:spPr>
          <a:xfrm>
            <a:off x="5250180" y="152400"/>
            <a:ext cx="2057400" cy="914400"/>
          </a:xfrm>
          <a:prstGeom prst="chevron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Modeling Phase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hevron 6"/>
          <p:cNvSpPr/>
          <p:nvPr/>
        </p:nvSpPr>
        <p:spPr>
          <a:xfrm>
            <a:off x="6918960" y="152400"/>
            <a:ext cx="2057400" cy="914400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Validation Phase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228600" y="152400"/>
            <a:ext cx="2057400" cy="914400"/>
          </a:xfrm>
          <a:prstGeom prst="chevr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Gather text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21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"/>
            <a:ext cx="4343400" cy="1249362"/>
          </a:xfrm>
        </p:spPr>
        <p:txBody>
          <a:bodyPr>
            <a:noAutofit/>
          </a:bodyPr>
          <a:lstStyle/>
          <a:p>
            <a:r>
              <a:rPr lang="en-US" sz="3200" dirty="0" smtClean="0"/>
              <a:t>Can we tell whether an email is spam or not?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5914"/>
          <a:stretch/>
        </p:blipFill>
        <p:spPr>
          <a:xfrm>
            <a:off x="5715000" y="57150"/>
            <a:ext cx="2971800" cy="3581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47" y="1752599"/>
            <a:ext cx="8985853" cy="3657601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44500" y="5638800"/>
            <a:ext cx="8547100" cy="792164"/>
          </a:xfrm>
        </p:spPr>
        <p:txBody>
          <a:bodyPr>
            <a:noAutofit/>
          </a:bodyPr>
          <a:lstStyle/>
          <a:p>
            <a:r>
              <a:rPr lang="en-US" sz="1800" dirty="0" smtClean="0"/>
              <a:t>Both humans and Naïve Bayes are assessing the probability the email is through</a:t>
            </a:r>
          </a:p>
          <a:p>
            <a:r>
              <a:rPr lang="en-US" sz="1800" dirty="0" smtClean="0"/>
              <a:t>The key difference is that naïve base use frequency of words present in the email and historical examples of spam to assign a probability that the email in question is spam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6917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791200" cy="1143000"/>
          </a:xfrm>
        </p:spPr>
        <p:txBody>
          <a:bodyPr>
            <a:noAutofit/>
          </a:bodyPr>
          <a:lstStyle/>
          <a:p>
            <a:r>
              <a:rPr lang="en-US" sz="2800" dirty="0" smtClean="0"/>
              <a:t>Predicting whether an email is spam is an example of a classification task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943600" cy="452596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We train our model by assessing how each word of the email contributes to a classification of spam or not spam, over our entire labeled sample of emails</a:t>
            </a:r>
          </a:p>
          <a:p>
            <a:r>
              <a:rPr lang="en-US" sz="2000" dirty="0" smtClean="0"/>
              <a:t>Notice how our data frame is a bag of words count.</a:t>
            </a:r>
          </a:p>
          <a:p>
            <a:r>
              <a:rPr lang="en-US" sz="2000" dirty="0" smtClean="0"/>
              <a:t>We did unigram tokenization to transform unstructured data to structured data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3863181"/>
            <a:ext cx="7969158" cy="2854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292" y="84138"/>
            <a:ext cx="2673708" cy="227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81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Probability of spam email given that email contains the word million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26" y="2438400"/>
            <a:ext cx="8910547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9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We should use all the words in the email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58" y="2438400"/>
            <a:ext cx="3754484" cy="2692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06" y="2813049"/>
            <a:ext cx="4828094" cy="210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0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Autofit/>
          </a:bodyPr>
          <a:lstStyle/>
          <a:p>
            <a:r>
              <a:rPr lang="en-NZ" sz="2800" dirty="0"/>
              <a:t>Natural language processing refers to the computational processing of unstructured language </a:t>
            </a:r>
            <a:r>
              <a:rPr lang="en-NZ" sz="2800" dirty="0" smtClean="0"/>
              <a:t>data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dirty="0"/>
              <a:t>NLP is difficult because working with unstructured data is hard </a:t>
            </a:r>
            <a:endParaRPr lang="en-US" dirty="0" smtClean="0"/>
          </a:p>
          <a:p>
            <a:r>
              <a:rPr lang="en-US" dirty="0" smtClean="0"/>
              <a:t>Machine learning algorithms are pretty good at extracting information from structural data</a:t>
            </a:r>
          </a:p>
          <a:p>
            <a:r>
              <a:rPr lang="en-US" dirty="0" smtClean="0"/>
              <a:t>Extracting information from unstructured data is much harder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16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153708"/>
            <a:ext cx="8229600" cy="857250"/>
          </a:xfrm>
        </p:spPr>
        <p:txBody>
          <a:bodyPr anchor="b"/>
          <a:lstStyle/>
          <a:p>
            <a:r>
              <a:rPr lang="en-US" altLang="zh-CN" dirty="0" smtClean="0"/>
              <a:t>The Dream</a:t>
            </a:r>
          </a:p>
        </p:txBody>
      </p:sp>
      <p:sp>
        <p:nvSpPr>
          <p:cNvPr id="14069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1695450"/>
            <a:ext cx="5334000" cy="361950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altLang="zh-CN" sz="2000" dirty="0"/>
              <a:t>It’d be great if machines could</a:t>
            </a:r>
          </a:p>
          <a:p>
            <a:pPr marL="685800" lvl="1" indent="-228600">
              <a:lnSpc>
                <a:spcPct val="80000"/>
              </a:lnSpc>
            </a:pPr>
            <a:r>
              <a:rPr lang="en-US" altLang="zh-CN" sz="1800" dirty="0"/>
              <a:t>Process our email (usefully)</a:t>
            </a:r>
          </a:p>
          <a:p>
            <a:pPr marL="685800" lvl="1" indent="-228600">
              <a:lnSpc>
                <a:spcPct val="80000"/>
              </a:lnSpc>
            </a:pPr>
            <a:r>
              <a:rPr lang="en-US" altLang="zh-CN" sz="1800" dirty="0"/>
              <a:t>Translate languages accurately</a:t>
            </a:r>
          </a:p>
          <a:p>
            <a:pPr marL="685800" lvl="1" indent="-228600">
              <a:lnSpc>
                <a:spcPct val="80000"/>
              </a:lnSpc>
            </a:pPr>
            <a:r>
              <a:rPr lang="en-US" altLang="zh-CN" sz="1800" dirty="0"/>
              <a:t>Help us manage, summarize, and aggregate unstructured data (scientific papers)</a:t>
            </a:r>
          </a:p>
          <a:p>
            <a:pPr marL="685800" lvl="1" indent="-228600">
              <a:lnSpc>
                <a:spcPct val="80000"/>
              </a:lnSpc>
            </a:pPr>
            <a:r>
              <a:rPr lang="en-US" altLang="zh-CN" sz="1800" dirty="0"/>
              <a:t>Use speech as a UI (when needed)</a:t>
            </a:r>
          </a:p>
          <a:p>
            <a:pPr marL="685800" lvl="1" indent="-228600">
              <a:lnSpc>
                <a:spcPct val="80000"/>
              </a:lnSpc>
            </a:pPr>
            <a:endParaRPr lang="en-US" altLang="zh-CN" sz="600" dirty="0"/>
          </a:p>
          <a:p>
            <a:pPr>
              <a:lnSpc>
                <a:spcPct val="80000"/>
              </a:lnSpc>
            </a:pPr>
            <a:r>
              <a:rPr lang="en-US" altLang="zh-CN" sz="2000" dirty="0"/>
              <a:t>But they can’t:</a:t>
            </a:r>
          </a:p>
          <a:p>
            <a:pPr marL="685800" lvl="1" indent="-228600">
              <a:lnSpc>
                <a:spcPct val="80000"/>
              </a:lnSpc>
            </a:pPr>
            <a:r>
              <a:rPr lang="en-US" altLang="zh-CN" sz="1800" dirty="0"/>
              <a:t>Language is complex, ambiguous, flexible, and subtle</a:t>
            </a:r>
          </a:p>
          <a:p>
            <a:pPr marL="685800" lvl="1" indent="-228600">
              <a:lnSpc>
                <a:spcPct val="80000"/>
              </a:lnSpc>
            </a:pPr>
            <a:r>
              <a:rPr lang="en-US" altLang="zh-CN" sz="1800" dirty="0"/>
              <a:t>Good solutions need linguistics and machine learning knowledge</a:t>
            </a:r>
          </a:p>
          <a:p>
            <a:pPr marL="285750" indent="-228600">
              <a:lnSpc>
                <a:spcPct val="80000"/>
              </a:lnSpc>
            </a:pPr>
            <a:r>
              <a:rPr lang="en-US" altLang="zh-CN" sz="2000" dirty="0"/>
              <a:t>NLP is the discipline that studies the tools that could make computers properly understand and use human language</a:t>
            </a:r>
          </a:p>
          <a:p>
            <a:pPr marL="285750" indent="-228600">
              <a:lnSpc>
                <a:spcPct val="80000"/>
              </a:lnSpc>
            </a:pPr>
            <a:endParaRPr lang="en-US" altLang="zh-CN" sz="2000" dirty="0"/>
          </a:p>
          <a:p>
            <a:pPr marL="285750" indent="-228600">
              <a:lnSpc>
                <a:spcPct val="80000"/>
              </a:lnSpc>
            </a:pPr>
            <a:endParaRPr lang="en-US" altLang="zh-CN" sz="2000" dirty="0"/>
          </a:p>
          <a:p>
            <a:pPr marL="285750" indent="-228600">
              <a:lnSpc>
                <a:spcPct val="80000"/>
              </a:lnSpc>
            </a:pPr>
            <a:endParaRPr lang="en-US" altLang="zh-CN" sz="2000" dirty="0"/>
          </a:p>
          <a:p>
            <a:pPr marL="285750" indent="-228600">
              <a:lnSpc>
                <a:spcPct val="80000"/>
              </a:lnSpc>
            </a:pPr>
            <a:endParaRPr lang="en-US" altLang="zh-CN" sz="2000" dirty="0"/>
          </a:p>
          <a:p>
            <a:pPr marL="285750" indent="-228600">
              <a:lnSpc>
                <a:spcPct val="80000"/>
              </a:lnSpc>
            </a:pPr>
            <a:endParaRPr lang="en-US" altLang="zh-CN" sz="2000" dirty="0"/>
          </a:p>
          <a:p>
            <a:pPr>
              <a:lnSpc>
                <a:spcPct val="80000"/>
              </a:lnSpc>
            </a:pPr>
            <a:endParaRPr lang="en-US" altLang="zh-CN" sz="700" dirty="0"/>
          </a:p>
        </p:txBody>
      </p:sp>
      <p:pic>
        <p:nvPicPr>
          <p:cNvPr id="4098" name="Picture 2" descr="C:\Users\drozado\AppData\Local\Microsoft\Windows\Temporary Internet Files\Content.IE5\KGI84R3F\boy-37348_640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15000" y="4306749"/>
            <a:ext cx="83820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Program Files (x86)\Microsoft Office\MEDIA\CAGCAT10\j0285750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870" y="4405708"/>
            <a:ext cx="2165868" cy="133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ular Callout 2"/>
          <p:cNvSpPr/>
          <p:nvPr/>
        </p:nvSpPr>
        <p:spPr>
          <a:xfrm>
            <a:off x="5530131" y="1912772"/>
            <a:ext cx="2149000" cy="1981200"/>
          </a:xfrm>
          <a:prstGeom prst="wedgeRectCallout">
            <a:avLst>
              <a:gd name="adj1" fmla="val -20833"/>
              <a:gd name="adj2" fmla="val 70292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486400" y="1862648"/>
            <a:ext cx="2286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Hey buddy, send new year postcards to all my friends in the address book… and ye… translate to German for my German friends</a:t>
            </a:r>
            <a:endParaRPr lang="en-US" dirty="0"/>
          </a:p>
        </p:txBody>
      </p:sp>
      <p:sp>
        <p:nvSpPr>
          <p:cNvPr id="12" name="Rectangular Callout 11"/>
          <p:cNvSpPr/>
          <p:nvPr/>
        </p:nvSpPr>
        <p:spPr>
          <a:xfrm flipH="1">
            <a:off x="7325652" y="3505201"/>
            <a:ext cx="904804" cy="552421"/>
          </a:xfrm>
          <a:prstGeom prst="wedgeRectCallout">
            <a:avLst>
              <a:gd name="adj1" fmla="val -22718"/>
              <a:gd name="adj2" fmla="val 109793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406800" y="3590911"/>
            <a:ext cx="823656" cy="380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Done!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585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9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9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9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9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334000" cy="1143000"/>
          </a:xfrm>
        </p:spPr>
        <p:txBody>
          <a:bodyPr>
            <a:noAutofit/>
          </a:bodyPr>
          <a:lstStyle/>
          <a:p>
            <a:r>
              <a:rPr lang="en-US" sz="2800" dirty="0" smtClean="0"/>
              <a:t>How is it that human language is hard to interpret for a computer?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228600" y="1642953"/>
            <a:ext cx="44582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Verdana" pitchFamily="34" charset="0"/>
              </a:rPr>
              <a:t>How can a machine interpret this?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altLang="zh-CN" dirty="0"/>
              <a:t>Get the cat with the </a:t>
            </a:r>
            <a:r>
              <a:rPr lang="en-US" altLang="zh-CN" dirty="0" smtClean="0"/>
              <a:t>gloves!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catglove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781" y="20817"/>
            <a:ext cx="3102857" cy="1745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 descr="catglove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484" y="1829563"/>
            <a:ext cx="3115733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9" r="5882" b="3222"/>
          <a:stretch/>
        </p:blipFill>
        <p:spPr>
          <a:xfrm>
            <a:off x="6033391" y="3582163"/>
            <a:ext cx="2925636" cy="327583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38100" y="3112849"/>
            <a:ext cx="501509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endParaRPr lang="en-NZ" altLang="zh-CN" sz="2800" dirty="0" smtClean="0"/>
          </a:p>
          <a:p>
            <a:pPr lvl="1"/>
            <a:r>
              <a:rPr lang="en-NZ" altLang="zh-CN" sz="2800" dirty="0" smtClean="0"/>
              <a:t>The </a:t>
            </a:r>
            <a:r>
              <a:rPr lang="en-NZ" altLang="zh-CN" sz="2800" dirty="0"/>
              <a:t>Pope’s baby steps on gays</a:t>
            </a:r>
          </a:p>
        </p:txBody>
      </p:sp>
      <p:sp>
        <p:nvSpPr>
          <p:cNvPr id="10" name="Rectangle 9"/>
          <p:cNvSpPr/>
          <p:nvPr/>
        </p:nvSpPr>
        <p:spPr>
          <a:xfrm>
            <a:off x="-72392" y="4069487"/>
            <a:ext cx="57241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NZ" altLang="zh-CN" sz="2800" dirty="0"/>
              <a:t>Boy paralyzed after </a:t>
            </a:r>
            <a:r>
              <a:rPr lang="en-NZ" altLang="zh-CN" sz="2800" dirty="0" err="1"/>
              <a:t>tumor</a:t>
            </a:r>
            <a:r>
              <a:rPr lang="en-NZ" altLang="zh-CN" sz="2800" dirty="0"/>
              <a:t> fights back to gain black belt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72392" y="5023594"/>
            <a:ext cx="52523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NZ" altLang="zh-CN" sz="2800" dirty="0"/>
              <a:t>Juvenile court to try shooting defendant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-26671" y="5791200"/>
            <a:ext cx="571270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altLang="zh-CN" sz="2800" dirty="0"/>
          </a:p>
          <a:p>
            <a:pPr lvl="1"/>
            <a:r>
              <a:rPr lang="en-NZ" altLang="zh-CN" sz="2800" dirty="0"/>
              <a:t>Scientists study whales from space</a:t>
            </a:r>
            <a:endParaRPr lang="en-US" altLang="zh-CN" sz="2800" dirty="0"/>
          </a:p>
        </p:txBody>
      </p:sp>
      <p:sp>
        <p:nvSpPr>
          <p:cNvPr id="13" name="Rectangle 12"/>
          <p:cNvSpPr/>
          <p:nvPr/>
        </p:nvSpPr>
        <p:spPr>
          <a:xfrm>
            <a:off x="201930" y="2840216"/>
            <a:ext cx="31598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Verdana" pitchFamily="34" charset="0"/>
              </a:rPr>
              <a:t>Newspapers headlines: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2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Language is difficult to represent to a machine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5550"/>
            <a:ext cx="8229600" cy="251459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Language is ambiguous</a:t>
            </a:r>
          </a:p>
          <a:p>
            <a:pPr lvl="1"/>
            <a:r>
              <a:rPr lang="en-US" dirty="0" smtClean="0"/>
              <a:t>Subtleties</a:t>
            </a:r>
          </a:p>
          <a:p>
            <a:pPr lvl="1"/>
            <a:r>
              <a:rPr lang="en-US" dirty="0" smtClean="0"/>
              <a:t>Cultural references</a:t>
            </a:r>
          </a:p>
          <a:p>
            <a:pPr lvl="1"/>
            <a:r>
              <a:rPr lang="en-US" dirty="0" smtClean="0"/>
              <a:t>Contextual knowledge</a:t>
            </a:r>
          </a:p>
          <a:p>
            <a:pPr lvl="1"/>
            <a:r>
              <a:rPr lang="en-US" dirty="0" smtClean="0"/>
              <a:t>Jokes, sarcasm, wordplay</a:t>
            </a:r>
          </a:p>
          <a:p>
            <a:pPr lvl="1"/>
            <a:r>
              <a:rPr lang="en-US" dirty="0" smtClean="0"/>
              <a:t>Phonetic similarities between words</a:t>
            </a:r>
          </a:p>
          <a:p>
            <a:r>
              <a:rPr lang="en-US" dirty="0" smtClean="0"/>
              <a:t>Grammatical rules can help somehow, but this only gets us half way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7108"/>
          <a:stretch/>
        </p:blipFill>
        <p:spPr>
          <a:xfrm>
            <a:off x="762000" y="3657600"/>
            <a:ext cx="7148004" cy="22382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5791200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Human intuition: this guy is trying to build his relationship with the girl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854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937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Linguistic ambiguity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84262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The trophy doesn’t fit into the brown suitcase because it’s too small</a:t>
            </a:r>
          </a:p>
          <a:p>
            <a:r>
              <a:rPr lang="en-US" sz="2400" dirty="0" smtClean="0"/>
              <a:t>What is too small?</a:t>
            </a:r>
          </a:p>
          <a:p>
            <a:r>
              <a:rPr lang="en-US" sz="2400" dirty="0" smtClean="0"/>
              <a:t>The suitcase or the trophy?</a:t>
            </a:r>
          </a:p>
          <a:p>
            <a:r>
              <a:rPr lang="en-US" sz="2400" dirty="0" smtClean="0"/>
              <a:t>The trophy doesn’t fit into the brown suitcase because it’s too big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3615373"/>
            <a:ext cx="2540027" cy="22752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776026"/>
            <a:ext cx="3444240" cy="21145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" y="6000750"/>
            <a:ext cx="8794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 can easily tell what “it” is, using your own understanding of trophies and suitcases. </a:t>
            </a:r>
          </a:p>
          <a:p>
            <a:r>
              <a:rPr lang="en-US" dirty="0" smtClean="0"/>
              <a:t>A computer usually lacks that sort of “common sense”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90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If NLP is so difficult, why do we bother?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Because most of the data in the world is unstructured</a:t>
            </a:r>
          </a:p>
          <a:p>
            <a:r>
              <a:rPr lang="en-US" dirty="0" smtClean="0"/>
              <a:t>Allowing machines to understand text unlocks vast amounts of knowledge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733800"/>
            <a:ext cx="5578628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7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65000"/>
          </a:schemeClr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3877</TotalTime>
  <Words>2015</Words>
  <Application>Microsoft Office PowerPoint</Application>
  <PresentationFormat>On-screen Show (4:3)</PresentationFormat>
  <Paragraphs>271</Paragraphs>
  <Slides>38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宋体</vt:lpstr>
      <vt:lpstr>宋体</vt:lpstr>
      <vt:lpstr>Arial</vt:lpstr>
      <vt:lpstr>Calibri</vt:lpstr>
      <vt:lpstr>Cambria Math</vt:lpstr>
      <vt:lpstr>Courier New</vt:lpstr>
      <vt:lpstr>News706 BT</vt:lpstr>
      <vt:lpstr>Times New Roman</vt:lpstr>
      <vt:lpstr>Verdana</vt:lpstr>
      <vt:lpstr>Wingdings</vt:lpstr>
      <vt:lpstr>Office Theme</vt:lpstr>
      <vt:lpstr>Introduction to                                 Natural Language Processing (NLP)</vt:lpstr>
      <vt:lpstr>Recall that data can be partitioned into 2 big chunks</vt:lpstr>
      <vt:lpstr>Natural language vs. artificial language</vt:lpstr>
      <vt:lpstr>Natural language processing refers to the computational processing of unstructured language data</vt:lpstr>
      <vt:lpstr>The Dream</vt:lpstr>
      <vt:lpstr>How is it that human language is hard to interpret for a computer?</vt:lpstr>
      <vt:lpstr>Language is difficult to represent to a machine</vt:lpstr>
      <vt:lpstr>Linguistic ambiguity</vt:lpstr>
      <vt:lpstr>If NLP is so difficult, why do we bother?</vt:lpstr>
      <vt:lpstr>We use NLP technology everyday</vt:lpstr>
      <vt:lpstr>We use NLP technology everyday</vt:lpstr>
      <vt:lpstr>We might be using this technology in the not so distant future</vt:lpstr>
      <vt:lpstr>Hype warning! Remember Google glasses in 2012?</vt:lpstr>
      <vt:lpstr>NLP Applications</vt:lpstr>
      <vt:lpstr>NLP progress over time</vt:lpstr>
      <vt:lpstr>Levels of Language Analysis</vt:lpstr>
      <vt:lpstr>The NLP Pipeline and terminology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Binary counts</vt:lpstr>
      <vt:lpstr>Frequency counts</vt:lpstr>
      <vt:lpstr>TF-IDF: term frequency, inverse document frequency</vt:lpstr>
      <vt:lpstr>Term frequency</vt:lpstr>
      <vt:lpstr>Inverse document frequency</vt:lpstr>
      <vt:lpstr>TF-IDF</vt:lpstr>
      <vt:lpstr>Exploratory analysis of a corpus of text</vt:lpstr>
      <vt:lpstr>PowerPoint Presentation</vt:lpstr>
      <vt:lpstr>Can we tell whether an email is spam or not?</vt:lpstr>
      <vt:lpstr>Predicting whether an email is spam is an example of a classification task</vt:lpstr>
      <vt:lpstr>Probability of spam email given that email contains the word million</vt:lpstr>
      <vt:lpstr>We should use all the words in the email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Rozado</dc:creator>
  <cp:lastModifiedBy>David Rozado</cp:lastModifiedBy>
  <cp:revision>274</cp:revision>
  <dcterms:created xsi:type="dcterms:W3CDTF">2006-08-16T00:00:00Z</dcterms:created>
  <dcterms:modified xsi:type="dcterms:W3CDTF">2019-03-28T23:52:01Z</dcterms:modified>
</cp:coreProperties>
</file>